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/>
    <p:restoredTop sz="94694"/>
  </p:normalViewPr>
  <p:slideViewPr>
    <p:cSldViewPr snapToGrid="0" snapToObjects="1" showGuides="1">
      <p:cViewPr varScale="1">
        <p:scale>
          <a:sx n="117" d="100"/>
          <a:sy n="117" d="100"/>
        </p:scale>
        <p:origin x="84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81A0E-A5B3-FF48-A880-231BF063CE79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EBAF9-2AD3-B449-9428-DE4CAB2D51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745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C29926-BC94-D94D-A07C-3ECA75975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96BD9F1-22BD-0242-91EA-79FEB552F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A1779F-69B3-0349-9926-0AA636010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7C56-EDAD-5047-8E9E-34447D10A7DF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4C63CB-CD63-EF4B-8DCD-1D2E1C6C7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4CCDF8-D07D-E54D-8152-7E7F63EE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0979-88A6-1146-A7BD-EECDC337DB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93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5BEE84-E221-0A40-A140-BBC74FFBC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88B833A-FCAE-4D43-AAB6-A126731F6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03FDEFC-6E79-D54D-B36C-D738D49EE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7C56-EDAD-5047-8E9E-34447D10A7DF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B618EE-15DC-B046-9CBF-DAE71CD4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9F6EF27-C9F0-1844-BEB6-8B875F5C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0979-88A6-1146-A7BD-EECDC337DB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242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A98A829-E245-8C41-87A3-B378F2A0A3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3E075B9-53A1-0F47-806D-D095443AE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159838C-FDDA-8144-B6AB-783F3187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7C56-EDAD-5047-8E9E-34447D10A7DF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BD7554-753D-FD49-B52F-C99504220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C9B3160-4DB4-6640-A369-D7773728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0979-88A6-1146-A7BD-EECDC337DB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425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1D70AD-134D-5144-9A36-1583A8C4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5B8E61-7F0E-DD49-B523-BB8653C4D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59DC891-960E-FA42-BADF-114B3C824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7C56-EDAD-5047-8E9E-34447D10A7DF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C0118B-E043-D94A-BE19-ABC6DEE49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2B6BA17-CDFD-9E46-BB55-AE756380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0979-88A6-1146-A7BD-EECDC337DB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419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C8C5B6-C8B1-474B-AEB7-9DEE469B5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22EB64D-9EF3-4B43-BF73-52D507674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CED7F13-0C97-8A47-A91A-E4DB86A6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7C56-EDAD-5047-8E9E-34447D10A7DF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602A914-C712-C943-998A-E4C2BE3A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680EF17-3365-E345-BC7D-BBACF001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0979-88A6-1146-A7BD-EECDC337DB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90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EE6FBC42-78C8-A24D-AF1A-1860E022A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C2991CB-C133-964A-969D-47E32C1F7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0DBE80-417B-D544-9E4E-541DA2524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347" y="1825625"/>
            <a:ext cx="5245726" cy="435133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90C8046-173D-6E41-BE9D-92CABDD2B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1033" y="1825625"/>
            <a:ext cx="5245726" cy="435133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8C1E840-046A-B443-8644-699821FC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7C56-EDAD-5047-8E9E-34447D10A7DF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D687066-0C96-ED46-BAB6-4C856F0C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40C2309-EB30-0340-8BD5-678D709B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0979-88A6-1146-A7BD-EECDC337DB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80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1237567E-0302-9F42-8684-D73C2F1CA0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92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94FA053-3A7E-804F-AC71-72E791BE9E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111" y="365125"/>
            <a:ext cx="5262074" cy="1325563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9FF7A3-3D50-6542-9645-E3366DF9B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318" y="1681163"/>
            <a:ext cx="5262074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CD2A8DB-C893-8A4D-A0B4-7971AF02F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318" y="2505075"/>
            <a:ext cx="5262074" cy="368458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CE5330-267F-E546-90AB-EA9B2DF47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320689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EB60B69-C965-E349-B1E2-F02548D6A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482" cy="368458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68740F0-B6AA-E644-B738-3B21C19B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7C56-EDAD-5047-8E9E-34447D10A7DF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CFA2B0A-0742-2B45-AA5E-C77313CD0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8E3F843-09DD-6A42-9C2B-032C1621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0979-88A6-1146-A7BD-EECDC337DB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423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2A54E3-C46B-6646-81A7-9AD20FAC7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8AE0E4F-95D9-2A45-9811-72F9F030D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7C56-EDAD-5047-8E9E-34447D10A7DF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D30AE2D-00D3-C34F-A883-BD1256ABC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1FC3DF9-9CF1-134A-8B02-C7E01B04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0979-88A6-1146-A7BD-EECDC337DB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255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FE1261B-28D0-C846-AA9B-75888D092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7C56-EDAD-5047-8E9E-34447D10A7DF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D746774-A025-AA45-880A-C87BBCB58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05A72AA-E585-654D-89F6-06762239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0979-88A6-1146-A7BD-EECDC337DB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74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405078-9891-D743-B218-7FA90D0E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655BBB-4EBA-9548-B1BB-66BDA74C5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7952D81-8AF5-B94F-97EF-97A592E77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8106F0E-6DE2-7F49-8B8F-1BFB7C37C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7C56-EDAD-5047-8E9E-34447D10A7DF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D0C9060-01D2-324B-A472-BE325845F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C373B3A-8816-F042-8ABF-E3870F5A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0979-88A6-1146-A7BD-EECDC337DB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122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473685-C5A1-BE46-8144-A505011A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2F75621-DE21-3542-80C7-CAA0AE4D0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D86A113-2A15-9B47-B269-5BD743899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3704895-FEC6-A947-9583-BA19E40A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7C56-EDAD-5047-8E9E-34447D10A7DF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52A49AD-5D33-B94A-8161-A0E845CB1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7EA9202-63C1-C64D-8AD0-C3F1F511C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0979-88A6-1146-A7BD-EECDC337DB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971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91587B0A-1330-E849-9D01-35EE6F98B61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053" y="0"/>
            <a:ext cx="12192000" cy="6858000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83932E3-0204-0F47-A89A-3EEB13B9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49" y="365125"/>
            <a:ext cx="108317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9990FE5-8EFB-5447-B0F6-62290D127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349" y="1825625"/>
            <a:ext cx="108317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A3484D-FFE2-C446-B33C-3B855CE2D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A7C56-EDAD-5047-8E9E-34447D10A7DF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C42F6A-0819-2F40-86A6-A4C54C1EB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7CE0C7B-8137-4D4A-A305-B11C89B0D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00979-88A6-1146-A7BD-EECDC337DB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597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5E0F41-7DF9-AA48-B828-404A89BA74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D070836-6B3D-0F45-8890-7C98BC746D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5C22B88-39C4-2B46-9668-D1C9142C6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oogle Shape;54;p13">
            <a:extLst>
              <a:ext uri="{FF2B5EF4-FFF2-40B4-BE49-F238E27FC236}">
                <a16:creationId xmlns:a16="http://schemas.microsoft.com/office/drawing/2014/main" id="{DB0E36BB-802D-6E45-BFFC-610028B07AC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9857" y="1122363"/>
            <a:ext cx="7663543" cy="46845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827C2E8-8ECE-A640-9668-DD612D15176E}"/>
              </a:ext>
            </a:extLst>
          </p:cNvPr>
          <p:cNvSpPr txBox="1"/>
          <p:nvPr/>
        </p:nvSpPr>
        <p:spPr>
          <a:xfrm>
            <a:off x="1449857" y="341756"/>
            <a:ext cx="6205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Fagdag – Samisk språk, kultur og litteratur</a:t>
            </a:r>
          </a:p>
        </p:txBody>
      </p:sp>
    </p:spTree>
    <p:extLst>
      <p:ext uri="{BB962C8B-B14F-4D97-AF65-F5344CB8AC3E}">
        <p14:creationId xmlns:p14="http://schemas.microsoft.com/office/powerpoint/2010/main" val="2004070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62A0E8-B0C3-5244-817F-4BDCB9FAF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8BACA4-72C3-9243-ADD0-8285462149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19788A-A360-754F-A3F4-65654EFC9C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59F3784A-F88A-AB4E-A75D-A4B56B7D647C}"/>
              </a:ext>
            </a:extLst>
          </p:cNvPr>
          <p:cNvSpPr txBox="1">
            <a:spLocks/>
          </p:cNvSpPr>
          <p:nvPr/>
        </p:nvSpPr>
        <p:spPr>
          <a:xfrm>
            <a:off x="693349" y="365125"/>
            <a:ext cx="1083171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o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 i gang - 10 minutter</a:t>
            </a:r>
            <a:endParaRPr lang="nb-NO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83356749-8AAE-E443-89A8-5EE919593205}"/>
              </a:ext>
            </a:extLst>
          </p:cNvPr>
          <p:cNvSpPr txBox="1">
            <a:spLocks/>
          </p:cNvSpPr>
          <p:nvPr/>
        </p:nvSpPr>
        <p:spPr>
          <a:xfrm>
            <a:off x="693347" y="1825625"/>
            <a:ext cx="524572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55600">
              <a:spcBef>
                <a:spcPts val="160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-"/>
            </a:pPr>
            <a:r>
              <a:rPr lang="nb-NO">
                <a:solidFill>
                  <a:srgbClr val="000000"/>
                </a:solidFill>
              </a:rPr>
              <a:t>lage tankekart?</a:t>
            </a:r>
            <a:br>
              <a:rPr lang="nb-NO">
                <a:solidFill>
                  <a:srgbClr val="000000"/>
                </a:solidFill>
              </a:rPr>
            </a:br>
            <a:endParaRPr lang="nb-NO">
              <a:solidFill>
                <a:srgbClr val="000000"/>
              </a:solidFill>
            </a:endParaRPr>
          </a:p>
          <a:p>
            <a:pPr marL="457200" indent="-355600"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-"/>
            </a:pPr>
            <a:r>
              <a:rPr lang="nb-NO">
                <a:solidFill>
                  <a:srgbClr val="000000"/>
                </a:solidFill>
              </a:rPr>
              <a:t>skrive stikkord fra kildene?</a:t>
            </a:r>
            <a:br>
              <a:rPr lang="nb-NO">
                <a:solidFill>
                  <a:srgbClr val="000000"/>
                </a:solidFill>
              </a:rPr>
            </a:br>
            <a:endParaRPr lang="nb-NO">
              <a:solidFill>
                <a:srgbClr val="000000"/>
              </a:solidFill>
            </a:endParaRPr>
          </a:p>
          <a:p>
            <a:pPr marL="457200" indent="-355600"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-"/>
            </a:pPr>
            <a:r>
              <a:rPr lang="nb-NO">
                <a:solidFill>
                  <a:srgbClr val="000000"/>
                </a:solidFill>
              </a:rPr>
              <a:t>ordne i disposisjon?</a:t>
            </a:r>
            <a:br>
              <a:rPr lang="nb-NO">
                <a:solidFill>
                  <a:srgbClr val="000000"/>
                </a:solidFill>
              </a:rPr>
            </a:br>
            <a:endParaRPr lang="nb-NO">
              <a:solidFill>
                <a:srgbClr val="000000"/>
              </a:solidFill>
            </a:endParaRPr>
          </a:p>
          <a:p>
            <a:pPr marL="457200" indent="-355600"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-"/>
            </a:pPr>
            <a:r>
              <a:rPr lang="nb-NO">
                <a:solidFill>
                  <a:srgbClr val="000000"/>
                </a:solidFill>
              </a:rPr>
              <a:t>lag skriveramme? </a:t>
            </a:r>
            <a:br>
              <a:rPr lang="nb-NO">
                <a:solidFill>
                  <a:srgbClr val="000000"/>
                </a:solidFill>
              </a:rPr>
            </a:br>
            <a:endParaRPr lang="nb-NO">
              <a:solidFill>
                <a:srgbClr val="000000"/>
              </a:solidFill>
            </a:endParaRPr>
          </a:p>
          <a:p>
            <a:pPr marL="457200" indent="-355600"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-"/>
            </a:pPr>
            <a:r>
              <a:rPr lang="nb-NO">
                <a:solidFill>
                  <a:srgbClr val="000000"/>
                </a:solidFill>
              </a:rPr>
              <a:t>tenkeskrive?</a:t>
            </a:r>
          </a:p>
          <a:p>
            <a:endParaRPr lang="nb-NO" dirty="0"/>
          </a:p>
        </p:txBody>
      </p:sp>
      <p:pic>
        <p:nvPicPr>
          <p:cNvPr id="7" name="Google Shape;106;p21">
            <a:extLst>
              <a:ext uri="{FF2B5EF4-FFF2-40B4-BE49-F238E27FC236}">
                <a16:creationId xmlns:a16="http://schemas.microsoft.com/office/drawing/2014/main" id="{439EC5EB-1FD2-7C45-8A48-77BDA2AF2F5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25646" y="1751846"/>
            <a:ext cx="2956100" cy="221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7;p21">
            <a:extLst>
              <a:ext uri="{FF2B5EF4-FFF2-40B4-BE49-F238E27FC236}">
                <a16:creationId xmlns:a16="http://schemas.microsoft.com/office/drawing/2014/main" id="{52EBAEBD-8233-6746-8882-78D3AE6A4C2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5032" y="3679488"/>
            <a:ext cx="1735122" cy="221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8;p21">
            <a:extLst>
              <a:ext uri="{FF2B5EF4-FFF2-40B4-BE49-F238E27FC236}">
                <a16:creationId xmlns:a16="http://schemas.microsoft.com/office/drawing/2014/main" id="{C9A542BA-E9F2-904B-BA17-BB8F9E23E9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1537" r="43239"/>
          <a:stretch/>
        </p:blipFill>
        <p:spPr>
          <a:xfrm>
            <a:off x="9215171" y="4231805"/>
            <a:ext cx="2175701" cy="1682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413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p18">
            <a:extLst>
              <a:ext uri="{FF2B5EF4-FFF2-40B4-BE49-F238E27FC236}">
                <a16:creationId xmlns:a16="http://schemas.microsoft.com/office/drawing/2014/main" id="{FF766643-FF50-614C-8729-6D8E66770846}"/>
              </a:ext>
            </a:extLst>
          </p:cNvPr>
          <p:cNvSpPr txBox="1">
            <a:spLocks/>
          </p:cNvSpPr>
          <p:nvPr/>
        </p:nvSpPr>
        <p:spPr>
          <a:xfrm>
            <a:off x="855985" y="908747"/>
            <a:ext cx="961607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Vurdering underveis</a:t>
            </a:r>
          </a:p>
        </p:txBody>
      </p:sp>
      <p:sp>
        <p:nvSpPr>
          <p:cNvPr id="3" name="Google Shape;87;p18">
            <a:extLst>
              <a:ext uri="{FF2B5EF4-FFF2-40B4-BE49-F238E27FC236}">
                <a16:creationId xmlns:a16="http://schemas.microsoft.com/office/drawing/2014/main" id="{DAEDB3AC-772C-194D-AE45-0FB691F7467E}"/>
              </a:ext>
            </a:extLst>
          </p:cNvPr>
          <p:cNvSpPr txBox="1">
            <a:spLocks/>
          </p:cNvSpPr>
          <p:nvPr/>
        </p:nvSpPr>
        <p:spPr>
          <a:xfrm>
            <a:off x="855984" y="1483427"/>
            <a:ext cx="9735815" cy="41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endParaRPr lang="nb-NO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nb-NO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 vurderes?</a:t>
            </a:r>
          </a:p>
          <a:p>
            <a:pPr marL="457200" lvl="0" indent="-355600">
              <a:spcBef>
                <a:spcPts val="1600"/>
              </a:spcBef>
              <a:buClr>
                <a:srgbClr val="000000"/>
              </a:buClr>
              <a:buSzPts val="2000"/>
              <a:buChar char="-"/>
            </a:pPr>
            <a:r>
              <a:rPr lang="nb-NO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sjanger: på vei mot en fagartikkel/fem avsnitt?</a:t>
            </a:r>
            <a:br>
              <a:rPr lang="nb-NO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b-NO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355600">
              <a:spcBef>
                <a:spcPts val="0"/>
              </a:spcBef>
              <a:buClr>
                <a:srgbClr val="000000"/>
              </a:buClr>
              <a:buSzPts val="2000"/>
              <a:buChar char="-"/>
            </a:pPr>
            <a:r>
              <a:rPr lang="nb-NO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svar på oppgava? Er innholdet informativt? </a:t>
            </a:r>
            <a:br>
              <a:rPr lang="nb-NO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b-NO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355600">
              <a:spcBef>
                <a:spcPts val="0"/>
              </a:spcBef>
              <a:buClr>
                <a:srgbClr val="000000"/>
              </a:buClr>
              <a:buSzPts val="2000"/>
              <a:buChar char="-"/>
            </a:pPr>
            <a:r>
              <a:rPr lang="nb-NO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bruk av kilder på ulike måter</a:t>
            </a:r>
            <a:br>
              <a:rPr lang="nb-NO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b-NO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355600">
              <a:spcBef>
                <a:spcPts val="0"/>
              </a:spcBef>
              <a:buClr>
                <a:srgbClr val="000000"/>
              </a:buClr>
              <a:buSzPts val="2000"/>
              <a:buChar char="-"/>
            </a:pPr>
            <a:r>
              <a:rPr lang="nb-NO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språk: faglig språk i en formell, akademisk stil?</a:t>
            </a:r>
          </a:p>
        </p:txBody>
      </p:sp>
      <p:sp>
        <p:nvSpPr>
          <p:cNvPr id="4" name="Google Shape;115;p22">
            <a:extLst>
              <a:ext uri="{FF2B5EF4-FFF2-40B4-BE49-F238E27FC236}">
                <a16:creationId xmlns:a16="http://schemas.microsoft.com/office/drawing/2014/main" id="{4668FD4B-A50C-4844-8789-CD5A8D931E26}"/>
              </a:ext>
            </a:extLst>
          </p:cNvPr>
          <p:cNvSpPr/>
          <p:nvPr/>
        </p:nvSpPr>
        <p:spPr>
          <a:xfrm>
            <a:off x="8664815" y="640114"/>
            <a:ext cx="2671200" cy="15075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000" b="1" dirty="0"/>
              <a:t>På vei – underveis!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402813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p18">
            <a:extLst>
              <a:ext uri="{FF2B5EF4-FFF2-40B4-BE49-F238E27FC236}">
                <a16:creationId xmlns:a16="http://schemas.microsoft.com/office/drawing/2014/main" id="{51241A95-E910-2A4E-842C-5BC835E70E33}"/>
              </a:ext>
            </a:extLst>
          </p:cNvPr>
          <p:cNvSpPr txBox="1">
            <a:spLocks/>
          </p:cNvSpPr>
          <p:nvPr/>
        </p:nvSpPr>
        <p:spPr>
          <a:xfrm>
            <a:off x="3537857" y="2355137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3" name="Google Shape;86;p18">
            <a:extLst>
              <a:ext uri="{FF2B5EF4-FFF2-40B4-BE49-F238E27FC236}">
                <a16:creationId xmlns:a16="http://schemas.microsoft.com/office/drawing/2014/main" id="{8E624D6E-769C-C145-965B-3B123BACC282}"/>
              </a:ext>
            </a:extLst>
          </p:cNvPr>
          <p:cNvSpPr txBox="1">
            <a:spLocks/>
          </p:cNvSpPr>
          <p:nvPr/>
        </p:nvSpPr>
        <p:spPr>
          <a:xfrm>
            <a:off x="4256315" y="2879061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4" name="Google Shape;86;p18">
            <a:extLst>
              <a:ext uri="{FF2B5EF4-FFF2-40B4-BE49-F238E27FC236}">
                <a16:creationId xmlns:a16="http://schemas.microsoft.com/office/drawing/2014/main" id="{CEBED752-D33B-654C-8254-4EB383929A6A}"/>
              </a:ext>
            </a:extLst>
          </p:cNvPr>
          <p:cNvSpPr txBox="1">
            <a:spLocks/>
          </p:cNvSpPr>
          <p:nvPr/>
        </p:nvSpPr>
        <p:spPr>
          <a:xfrm>
            <a:off x="2862943" y="1843509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5" name="Google Shape;86;p18">
            <a:extLst>
              <a:ext uri="{FF2B5EF4-FFF2-40B4-BE49-F238E27FC236}">
                <a16:creationId xmlns:a16="http://schemas.microsoft.com/office/drawing/2014/main" id="{E03C892A-AFAA-E04D-933D-289AC52E13E3}"/>
              </a:ext>
            </a:extLst>
          </p:cNvPr>
          <p:cNvSpPr txBox="1">
            <a:spLocks/>
          </p:cNvSpPr>
          <p:nvPr/>
        </p:nvSpPr>
        <p:spPr>
          <a:xfrm>
            <a:off x="2209800" y="1353652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6" name="Google Shape;86;p18">
            <a:extLst>
              <a:ext uri="{FF2B5EF4-FFF2-40B4-BE49-F238E27FC236}">
                <a16:creationId xmlns:a16="http://schemas.microsoft.com/office/drawing/2014/main" id="{B02BAC34-073D-8344-8723-87782049777F}"/>
              </a:ext>
            </a:extLst>
          </p:cNvPr>
          <p:cNvSpPr txBox="1">
            <a:spLocks/>
          </p:cNvSpPr>
          <p:nvPr/>
        </p:nvSpPr>
        <p:spPr>
          <a:xfrm>
            <a:off x="1524000" y="874680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7" name="Google Shape;86;p18">
            <a:extLst>
              <a:ext uri="{FF2B5EF4-FFF2-40B4-BE49-F238E27FC236}">
                <a16:creationId xmlns:a16="http://schemas.microsoft.com/office/drawing/2014/main" id="{5299BE71-6A6F-B346-972E-FF4EC88E0A32}"/>
              </a:ext>
            </a:extLst>
          </p:cNvPr>
          <p:cNvSpPr txBox="1">
            <a:spLocks/>
          </p:cNvSpPr>
          <p:nvPr/>
        </p:nvSpPr>
        <p:spPr>
          <a:xfrm>
            <a:off x="6955971" y="4871146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8" name="Google Shape;86;p18">
            <a:extLst>
              <a:ext uri="{FF2B5EF4-FFF2-40B4-BE49-F238E27FC236}">
                <a16:creationId xmlns:a16="http://schemas.microsoft.com/office/drawing/2014/main" id="{78E640C8-BE15-6645-8CE7-7B6252889D4A}"/>
              </a:ext>
            </a:extLst>
          </p:cNvPr>
          <p:cNvSpPr txBox="1">
            <a:spLocks/>
          </p:cNvSpPr>
          <p:nvPr/>
        </p:nvSpPr>
        <p:spPr>
          <a:xfrm>
            <a:off x="7674429" y="5395070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9" name="Google Shape;86;p18">
            <a:extLst>
              <a:ext uri="{FF2B5EF4-FFF2-40B4-BE49-F238E27FC236}">
                <a16:creationId xmlns:a16="http://schemas.microsoft.com/office/drawing/2014/main" id="{727533E4-9906-A947-B42E-C2E531D4850E}"/>
              </a:ext>
            </a:extLst>
          </p:cNvPr>
          <p:cNvSpPr txBox="1">
            <a:spLocks/>
          </p:cNvSpPr>
          <p:nvPr/>
        </p:nvSpPr>
        <p:spPr>
          <a:xfrm>
            <a:off x="6281057" y="4359518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10" name="Google Shape;86;p18">
            <a:extLst>
              <a:ext uri="{FF2B5EF4-FFF2-40B4-BE49-F238E27FC236}">
                <a16:creationId xmlns:a16="http://schemas.microsoft.com/office/drawing/2014/main" id="{39F41583-2027-8340-9EFC-D19284A6E1C8}"/>
              </a:ext>
            </a:extLst>
          </p:cNvPr>
          <p:cNvSpPr txBox="1">
            <a:spLocks/>
          </p:cNvSpPr>
          <p:nvPr/>
        </p:nvSpPr>
        <p:spPr>
          <a:xfrm>
            <a:off x="5627914" y="3869661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11" name="Google Shape;86;p18">
            <a:extLst>
              <a:ext uri="{FF2B5EF4-FFF2-40B4-BE49-F238E27FC236}">
                <a16:creationId xmlns:a16="http://schemas.microsoft.com/office/drawing/2014/main" id="{A40665CD-D397-294A-88C2-1668328EEEA2}"/>
              </a:ext>
            </a:extLst>
          </p:cNvPr>
          <p:cNvSpPr txBox="1">
            <a:spLocks/>
          </p:cNvSpPr>
          <p:nvPr/>
        </p:nvSpPr>
        <p:spPr>
          <a:xfrm>
            <a:off x="4942114" y="3390689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3056719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p18">
            <a:extLst>
              <a:ext uri="{FF2B5EF4-FFF2-40B4-BE49-F238E27FC236}">
                <a16:creationId xmlns:a16="http://schemas.microsoft.com/office/drawing/2014/main" id="{E3252C9E-6A68-274F-98AE-46C1968EED9D}"/>
              </a:ext>
            </a:extLst>
          </p:cNvPr>
          <p:cNvSpPr txBox="1">
            <a:spLocks/>
          </p:cNvSpPr>
          <p:nvPr/>
        </p:nvSpPr>
        <p:spPr>
          <a:xfrm>
            <a:off x="855985" y="908747"/>
            <a:ext cx="961607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Skrive førsteutkast</a:t>
            </a:r>
          </a:p>
        </p:txBody>
      </p:sp>
      <p:sp>
        <p:nvSpPr>
          <p:cNvPr id="3" name="Google Shape;87;p18">
            <a:extLst>
              <a:ext uri="{FF2B5EF4-FFF2-40B4-BE49-F238E27FC236}">
                <a16:creationId xmlns:a16="http://schemas.microsoft.com/office/drawing/2014/main" id="{AEBED4FF-8BC2-2543-8902-836D8C115590}"/>
              </a:ext>
            </a:extLst>
          </p:cNvPr>
          <p:cNvSpPr txBox="1">
            <a:spLocks/>
          </p:cNvSpPr>
          <p:nvPr/>
        </p:nvSpPr>
        <p:spPr>
          <a:xfrm>
            <a:off x="855984" y="1483427"/>
            <a:ext cx="9735815" cy="41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endParaRPr lang="nb-NO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Google Shape;126;p24">
            <a:extLst>
              <a:ext uri="{FF2B5EF4-FFF2-40B4-BE49-F238E27FC236}">
                <a16:creationId xmlns:a16="http://schemas.microsoft.com/office/drawing/2014/main" id="{4D081A6E-E5F5-AB40-9F5D-DDA24CCF3C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106650"/>
              </p:ext>
            </p:extLst>
          </p:nvPr>
        </p:nvGraphicFramePr>
        <p:xfrm>
          <a:off x="1030156" y="1956482"/>
          <a:ext cx="8581929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35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6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7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Overskrift</a:t>
                      </a:r>
                      <a:endParaRPr sz="17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7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Innledning</a:t>
                      </a:r>
                      <a:endParaRPr sz="17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7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Første hovedavsnitt</a:t>
                      </a:r>
                      <a:endParaRPr sz="17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" sz="17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Andre hovedavsnitt</a:t>
                      </a:r>
                      <a:endParaRPr sz="17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o" sz="17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Tredje hovedavsnitt</a:t>
                      </a:r>
                      <a:endParaRPr sz="17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7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Avslutning</a:t>
                      </a:r>
                      <a:endParaRPr sz="17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7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Kilder</a:t>
                      </a:r>
                      <a:endParaRPr sz="17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567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p18">
            <a:extLst>
              <a:ext uri="{FF2B5EF4-FFF2-40B4-BE49-F238E27FC236}">
                <a16:creationId xmlns:a16="http://schemas.microsoft.com/office/drawing/2014/main" id="{DE2DFF88-DA34-9A4D-BAF9-D0E1594D12C5}"/>
              </a:ext>
            </a:extLst>
          </p:cNvPr>
          <p:cNvSpPr txBox="1">
            <a:spLocks/>
          </p:cNvSpPr>
          <p:nvPr/>
        </p:nvSpPr>
        <p:spPr>
          <a:xfrm>
            <a:off x="855985" y="908747"/>
            <a:ext cx="961607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Strukturen i et avsnitt – faglige resonnement</a:t>
            </a:r>
          </a:p>
        </p:txBody>
      </p:sp>
      <p:sp>
        <p:nvSpPr>
          <p:cNvPr id="3" name="Google Shape;87;p18">
            <a:extLst>
              <a:ext uri="{FF2B5EF4-FFF2-40B4-BE49-F238E27FC236}">
                <a16:creationId xmlns:a16="http://schemas.microsoft.com/office/drawing/2014/main" id="{AC5C8391-9FD9-7446-8A37-2B618A34DB74}"/>
              </a:ext>
            </a:extLst>
          </p:cNvPr>
          <p:cNvSpPr txBox="1">
            <a:spLocks/>
          </p:cNvSpPr>
          <p:nvPr/>
        </p:nvSpPr>
        <p:spPr>
          <a:xfrm>
            <a:off x="855984" y="1483427"/>
            <a:ext cx="10214787" cy="41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endParaRPr lang="nb-NO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nb-NO" dirty="0">
                <a:solidFill>
                  <a:srgbClr val="000000"/>
                </a:solidFill>
              </a:rPr>
              <a:t>Temasetning: Påstand/</a:t>
            </a:r>
            <a:r>
              <a:rPr lang="nb-NO" dirty="0" err="1">
                <a:solidFill>
                  <a:srgbClr val="000000"/>
                </a:solidFill>
              </a:rPr>
              <a:t>faktasetning</a:t>
            </a:r>
            <a:r>
              <a:rPr lang="nb-NO" dirty="0">
                <a:solidFill>
                  <a:srgbClr val="000000"/>
                </a:solidFill>
              </a:rPr>
              <a:t> </a:t>
            </a:r>
            <a:br>
              <a:rPr lang="nb-NO" dirty="0">
                <a:solidFill>
                  <a:srgbClr val="000000"/>
                </a:solidFill>
              </a:rPr>
            </a:br>
            <a:r>
              <a:rPr lang="nb-NO" dirty="0">
                <a:solidFill>
                  <a:srgbClr val="000000"/>
                </a:solidFill>
              </a:rPr>
              <a:t>Kommentarsetning: konkrete eksempel, forklaring, kommentarer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nb-NO" dirty="0">
                <a:solidFill>
                  <a:srgbClr val="99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Stemmerett for 16-åringer kan innebære en utvidelse av demokratiet (</a:t>
            </a:r>
            <a:r>
              <a:rPr lang="nb-NO" dirty="0" err="1">
                <a:solidFill>
                  <a:srgbClr val="99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aftenposten.no</a:t>
            </a:r>
            <a:r>
              <a:rPr lang="nb-NO" dirty="0">
                <a:solidFill>
                  <a:srgbClr val="99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15.07.2015).</a:t>
            </a:r>
            <a:r>
              <a:rPr lang="nb-NO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>
                <a:solidFill>
                  <a:srgbClr val="6FA8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Dette støttes av statsvitenskapelig forskning, og begrunnes med at dagens 16-åringer har alle forutsetninger for å kunne ta ansvarlige valg. </a:t>
            </a:r>
            <a:r>
              <a:rPr lang="nb-NO" dirty="0">
                <a:solidFill>
                  <a:srgbClr val="93C4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har blant annet gjennomført tiårig skolegang og skal ha kunnskap om demokratiske prosesser.</a:t>
            </a: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lang="nb-NO" b="1" dirty="0">
              <a:solidFill>
                <a:srgbClr val="93C4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86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p18">
            <a:extLst>
              <a:ext uri="{FF2B5EF4-FFF2-40B4-BE49-F238E27FC236}">
                <a16:creationId xmlns:a16="http://schemas.microsoft.com/office/drawing/2014/main" id="{987028F8-3489-B64A-BB58-C1E16114DDF0}"/>
              </a:ext>
            </a:extLst>
          </p:cNvPr>
          <p:cNvSpPr txBox="1">
            <a:spLocks/>
          </p:cNvSpPr>
          <p:nvPr/>
        </p:nvSpPr>
        <p:spPr>
          <a:xfrm>
            <a:off x="3537857" y="2355137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3" name="Google Shape;86;p18">
            <a:extLst>
              <a:ext uri="{FF2B5EF4-FFF2-40B4-BE49-F238E27FC236}">
                <a16:creationId xmlns:a16="http://schemas.microsoft.com/office/drawing/2014/main" id="{3738DFC3-A13C-8242-88E0-D589F68D71B2}"/>
              </a:ext>
            </a:extLst>
          </p:cNvPr>
          <p:cNvSpPr txBox="1">
            <a:spLocks/>
          </p:cNvSpPr>
          <p:nvPr/>
        </p:nvSpPr>
        <p:spPr>
          <a:xfrm>
            <a:off x="4256315" y="2879061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4" name="Google Shape;86;p18">
            <a:extLst>
              <a:ext uri="{FF2B5EF4-FFF2-40B4-BE49-F238E27FC236}">
                <a16:creationId xmlns:a16="http://schemas.microsoft.com/office/drawing/2014/main" id="{4C78B76A-DCC3-3846-A96E-3B7FD00C211C}"/>
              </a:ext>
            </a:extLst>
          </p:cNvPr>
          <p:cNvSpPr txBox="1">
            <a:spLocks/>
          </p:cNvSpPr>
          <p:nvPr/>
        </p:nvSpPr>
        <p:spPr>
          <a:xfrm>
            <a:off x="2862943" y="1843509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5" name="Google Shape;86;p18">
            <a:extLst>
              <a:ext uri="{FF2B5EF4-FFF2-40B4-BE49-F238E27FC236}">
                <a16:creationId xmlns:a16="http://schemas.microsoft.com/office/drawing/2014/main" id="{9DC5D053-2C0C-4045-A87B-1505C92EAAE0}"/>
              </a:ext>
            </a:extLst>
          </p:cNvPr>
          <p:cNvSpPr txBox="1">
            <a:spLocks/>
          </p:cNvSpPr>
          <p:nvPr/>
        </p:nvSpPr>
        <p:spPr>
          <a:xfrm>
            <a:off x="2209800" y="1353652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6" name="Google Shape;86;p18">
            <a:extLst>
              <a:ext uri="{FF2B5EF4-FFF2-40B4-BE49-F238E27FC236}">
                <a16:creationId xmlns:a16="http://schemas.microsoft.com/office/drawing/2014/main" id="{1CC2E2BB-D097-4244-ABDF-456E757736B7}"/>
              </a:ext>
            </a:extLst>
          </p:cNvPr>
          <p:cNvSpPr txBox="1">
            <a:spLocks/>
          </p:cNvSpPr>
          <p:nvPr/>
        </p:nvSpPr>
        <p:spPr>
          <a:xfrm>
            <a:off x="1524000" y="874680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7" name="Google Shape;86;p18">
            <a:extLst>
              <a:ext uri="{FF2B5EF4-FFF2-40B4-BE49-F238E27FC236}">
                <a16:creationId xmlns:a16="http://schemas.microsoft.com/office/drawing/2014/main" id="{C5C94F6F-21C2-DC48-A16A-103DE5FBC59A}"/>
              </a:ext>
            </a:extLst>
          </p:cNvPr>
          <p:cNvSpPr txBox="1">
            <a:spLocks/>
          </p:cNvSpPr>
          <p:nvPr/>
        </p:nvSpPr>
        <p:spPr>
          <a:xfrm>
            <a:off x="6955971" y="4871146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8" name="Google Shape;86;p18">
            <a:extLst>
              <a:ext uri="{FF2B5EF4-FFF2-40B4-BE49-F238E27FC236}">
                <a16:creationId xmlns:a16="http://schemas.microsoft.com/office/drawing/2014/main" id="{77B2E62D-7477-CC41-95DF-1F71804C26B3}"/>
              </a:ext>
            </a:extLst>
          </p:cNvPr>
          <p:cNvSpPr txBox="1">
            <a:spLocks/>
          </p:cNvSpPr>
          <p:nvPr/>
        </p:nvSpPr>
        <p:spPr>
          <a:xfrm>
            <a:off x="7674429" y="5395070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9" name="Google Shape;86;p18">
            <a:extLst>
              <a:ext uri="{FF2B5EF4-FFF2-40B4-BE49-F238E27FC236}">
                <a16:creationId xmlns:a16="http://schemas.microsoft.com/office/drawing/2014/main" id="{153677DA-15B1-8F45-A1E3-3FB7E97135E9}"/>
              </a:ext>
            </a:extLst>
          </p:cNvPr>
          <p:cNvSpPr txBox="1">
            <a:spLocks/>
          </p:cNvSpPr>
          <p:nvPr/>
        </p:nvSpPr>
        <p:spPr>
          <a:xfrm>
            <a:off x="6281057" y="4359518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10" name="Google Shape;86;p18">
            <a:extLst>
              <a:ext uri="{FF2B5EF4-FFF2-40B4-BE49-F238E27FC236}">
                <a16:creationId xmlns:a16="http://schemas.microsoft.com/office/drawing/2014/main" id="{AE730683-07BC-714C-B92F-8157F59E1FDD}"/>
              </a:ext>
            </a:extLst>
          </p:cNvPr>
          <p:cNvSpPr txBox="1">
            <a:spLocks/>
          </p:cNvSpPr>
          <p:nvPr/>
        </p:nvSpPr>
        <p:spPr>
          <a:xfrm>
            <a:off x="5627914" y="3869661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11" name="Google Shape;86;p18">
            <a:extLst>
              <a:ext uri="{FF2B5EF4-FFF2-40B4-BE49-F238E27FC236}">
                <a16:creationId xmlns:a16="http://schemas.microsoft.com/office/drawing/2014/main" id="{8FF825A2-E694-6D43-A362-8CC77B91F042}"/>
              </a:ext>
            </a:extLst>
          </p:cNvPr>
          <p:cNvSpPr txBox="1">
            <a:spLocks/>
          </p:cNvSpPr>
          <p:nvPr/>
        </p:nvSpPr>
        <p:spPr>
          <a:xfrm>
            <a:off x="4942114" y="3390689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1996829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p18">
            <a:extLst>
              <a:ext uri="{FF2B5EF4-FFF2-40B4-BE49-F238E27FC236}">
                <a16:creationId xmlns:a16="http://schemas.microsoft.com/office/drawing/2014/main" id="{F037BF64-43BF-D540-9CB8-F2DFFD6F71B9}"/>
              </a:ext>
            </a:extLst>
          </p:cNvPr>
          <p:cNvSpPr txBox="1">
            <a:spLocks/>
          </p:cNvSpPr>
          <p:nvPr/>
        </p:nvSpPr>
        <p:spPr>
          <a:xfrm>
            <a:off x="855985" y="908747"/>
            <a:ext cx="961607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Kilder</a:t>
            </a:r>
          </a:p>
        </p:txBody>
      </p:sp>
      <p:sp>
        <p:nvSpPr>
          <p:cNvPr id="3" name="Google Shape;87;p18">
            <a:extLst>
              <a:ext uri="{FF2B5EF4-FFF2-40B4-BE49-F238E27FC236}">
                <a16:creationId xmlns:a16="http://schemas.microsoft.com/office/drawing/2014/main" id="{9D5B7EEA-B08E-F249-BA30-93E1E6615AC5}"/>
              </a:ext>
            </a:extLst>
          </p:cNvPr>
          <p:cNvSpPr txBox="1">
            <a:spLocks/>
          </p:cNvSpPr>
          <p:nvPr/>
        </p:nvSpPr>
        <p:spPr>
          <a:xfrm>
            <a:off x="855984" y="1483427"/>
            <a:ext cx="9735815" cy="41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endParaRPr lang="nb-NO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nb-NO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nb-NO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nb-NO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nb-NO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Ulike kilder - hva er troverdige kilder?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nb-NO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Hvordan skal kilder brukes?</a:t>
            </a:r>
          </a:p>
          <a:p>
            <a:pPr marL="457200" lvl="0" indent="-355600">
              <a:spcBef>
                <a:spcPts val="1600"/>
              </a:spcBef>
              <a:buClr>
                <a:srgbClr val="000000"/>
              </a:buClr>
              <a:buSzPts val="2000"/>
              <a:buChar char="●"/>
            </a:pPr>
            <a:r>
              <a:rPr lang="nb-NO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Kritisk</a:t>
            </a:r>
          </a:p>
          <a:p>
            <a:pPr marL="457200" lvl="0" indent="-355600">
              <a:spcBef>
                <a:spcPts val="0"/>
              </a:spcBef>
              <a:buClr>
                <a:srgbClr val="000000"/>
              </a:buClr>
              <a:buSzPts val="2000"/>
              <a:buChar char="●"/>
            </a:pPr>
            <a:r>
              <a:rPr lang="nb-NO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Selvstendig</a:t>
            </a:r>
          </a:p>
          <a:p>
            <a:pPr marL="457200" lvl="0" indent="-355600">
              <a:spcBef>
                <a:spcPts val="0"/>
              </a:spcBef>
              <a:buClr>
                <a:srgbClr val="000000"/>
              </a:buClr>
              <a:buSzPts val="2000"/>
              <a:buChar char="●"/>
            </a:pPr>
            <a:r>
              <a:rPr lang="nb-NO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Etterrettelig</a:t>
            </a:r>
          </a:p>
        </p:txBody>
      </p:sp>
      <p:pic>
        <p:nvPicPr>
          <p:cNvPr id="4" name="Google Shape;144;p27">
            <a:extLst>
              <a:ext uri="{FF2B5EF4-FFF2-40B4-BE49-F238E27FC236}">
                <a16:creationId xmlns:a16="http://schemas.microsoft.com/office/drawing/2014/main" id="{A69DA26B-6942-EE43-A674-1EA7EF3E6C2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1816" y="2013156"/>
            <a:ext cx="7998074" cy="931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172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;p18">
            <a:extLst>
              <a:ext uri="{FF2B5EF4-FFF2-40B4-BE49-F238E27FC236}">
                <a16:creationId xmlns:a16="http://schemas.microsoft.com/office/drawing/2014/main" id="{343033D5-939E-0848-8203-96CFF3228375}"/>
              </a:ext>
            </a:extLst>
          </p:cNvPr>
          <p:cNvSpPr txBox="1">
            <a:spLocks/>
          </p:cNvSpPr>
          <p:nvPr/>
        </p:nvSpPr>
        <p:spPr>
          <a:xfrm>
            <a:off x="855984" y="1483427"/>
            <a:ext cx="9735815" cy="41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endParaRPr lang="nb-NO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Google Shape;154;p29">
            <a:extLst>
              <a:ext uri="{FF2B5EF4-FFF2-40B4-BE49-F238E27FC236}">
                <a16:creationId xmlns:a16="http://schemas.microsoft.com/office/drawing/2014/main" id="{9F10438D-8F03-D943-909F-985BBBE6A1D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99984" y="2171600"/>
            <a:ext cx="8606275" cy="12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5;p29">
            <a:extLst>
              <a:ext uri="{FF2B5EF4-FFF2-40B4-BE49-F238E27FC236}">
                <a16:creationId xmlns:a16="http://schemas.microsoft.com/office/drawing/2014/main" id="{E96EF9D2-6A59-8D41-9BEA-A8DD589A598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984" y="4014550"/>
            <a:ext cx="8694250" cy="1001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315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p18">
            <a:extLst>
              <a:ext uri="{FF2B5EF4-FFF2-40B4-BE49-F238E27FC236}">
                <a16:creationId xmlns:a16="http://schemas.microsoft.com/office/drawing/2014/main" id="{BEAF3CD4-F189-8742-8018-57FBDE594F1F}"/>
              </a:ext>
            </a:extLst>
          </p:cNvPr>
          <p:cNvSpPr txBox="1">
            <a:spLocks/>
          </p:cNvSpPr>
          <p:nvPr/>
        </p:nvSpPr>
        <p:spPr>
          <a:xfrm>
            <a:off x="855985" y="908747"/>
            <a:ext cx="961607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Eksempler på to typer kildebruk</a:t>
            </a:r>
          </a:p>
        </p:txBody>
      </p:sp>
      <p:sp>
        <p:nvSpPr>
          <p:cNvPr id="3" name="Google Shape;87;p18">
            <a:extLst>
              <a:ext uri="{FF2B5EF4-FFF2-40B4-BE49-F238E27FC236}">
                <a16:creationId xmlns:a16="http://schemas.microsoft.com/office/drawing/2014/main" id="{7CDF9128-71E0-B449-9EAE-78863B76B7C7}"/>
              </a:ext>
            </a:extLst>
          </p:cNvPr>
          <p:cNvSpPr txBox="1">
            <a:spLocks/>
          </p:cNvSpPr>
          <p:nvPr/>
        </p:nvSpPr>
        <p:spPr>
          <a:xfrm>
            <a:off x="855984" y="1483427"/>
            <a:ext cx="10214787" cy="41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nb-NO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Direkte sitat:</a:t>
            </a:r>
          </a:p>
          <a:p>
            <a:pPr marL="0" lvl="0" indent="0">
              <a:spcBef>
                <a:spcPts val="1600"/>
              </a:spcBef>
              <a:buNone/>
            </a:pP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spcBef>
                <a:spcPts val="1600"/>
              </a:spcBef>
              <a:buNone/>
            </a:pP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nb-NO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Parafrase: XXX hevder at …  , mens YYY sier at ...</a:t>
            </a:r>
          </a:p>
        </p:txBody>
      </p:sp>
      <p:pic>
        <p:nvPicPr>
          <p:cNvPr id="4" name="Google Shape;162;p30">
            <a:extLst>
              <a:ext uri="{FF2B5EF4-FFF2-40B4-BE49-F238E27FC236}">
                <a16:creationId xmlns:a16="http://schemas.microsoft.com/office/drawing/2014/main" id="{99DA2F1E-3570-194D-929E-AB6F0226FD1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35504" y="1782670"/>
            <a:ext cx="6600512" cy="11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3;p30">
            <a:extLst>
              <a:ext uri="{FF2B5EF4-FFF2-40B4-BE49-F238E27FC236}">
                <a16:creationId xmlns:a16="http://schemas.microsoft.com/office/drawing/2014/main" id="{5427D01A-4D9C-694C-828C-0B034005222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8504" y="3942845"/>
            <a:ext cx="7738826" cy="154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132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8;p31">
            <a:extLst>
              <a:ext uri="{FF2B5EF4-FFF2-40B4-BE49-F238E27FC236}">
                <a16:creationId xmlns:a16="http://schemas.microsoft.com/office/drawing/2014/main" id="{62AF7A8C-B3A1-1640-A3FE-2A81AD048FC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50825" y="1225105"/>
            <a:ext cx="8619825" cy="131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69;p31">
            <a:extLst>
              <a:ext uri="{FF2B5EF4-FFF2-40B4-BE49-F238E27FC236}">
                <a16:creationId xmlns:a16="http://schemas.microsoft.com/office/drawing/2014/main" id="{D26AFDC9-0445-5E41-BB42-C1B33382C14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4038" y="4128104"/>
            <a:ext cx="8464724" cy="11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70;p31">
            <a:extLst>
              <a:ext uri="{FF2B5EF4-FFF2-40B4-BE49-F238E27FC236}">
                <a16:creationId xmlns:a16="http://schemas.microsoft.com/office/drawing/2014/main" id="{47060FBF-A189-5549-AF0C-08901C20E31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4499" y="2775840"/>
            <a:ext cx="8783799" cy="893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38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30E015F-9251-C24E-BB8C-0B8167990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Google Shape;59;p14">
            <a:extLst>
              <a:ext uri="{FF2B5EF4-FFF2-40B4-BE49-F238E27FC236}">
                <a16:creationId xmlns:a16="http://schemas.microsoft.com/office/drawing/2014/main" id="{C91B3E58-2E57-9B49-B15D-BE01866842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3241806"/>
              </p:ext>
            </p:extLst>
          </p:nvPr>
        </p:nvGraphicFramePr>
        <p:xfrm>
          <a:off x="1676400" y="2409762"/>
          <a:ext cx="5940750" cy="299618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94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Kjøreplan</a:t>
                      </a:r>
                      <a:endParaRPr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Økt 1: kl. 08.15 - 09.00: </a:t>
                      </a:r>
                      <a:endParaRPr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Oppstart: Klargjøre sjanger, innhold og formål, komme i gang</a:t>
                      </a:r>
                      <a:endParaRPr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Økt 2: kl. 09.10 - 10.20: </a:t>
                      </a:r>
                      <a:endParaRPr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Skrive førsteutkast, utvikle faglige resonnement</a:t>
                      </a:r>
                      <a:endParaRPr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Økt 3: kl. 10.40 - 11.20: </a:t>
                      </a:r>
                      <a:endParaRPr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Fokus på kildebruk, videre arbeid med førsteutkast</a:t>
                      </a:r>
                      <a:endParaRPr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Økt 4: kl. 11.50 - 12.40: </a:t>
                      </a:r>
                      <a:endParaRPr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Bearbeide førsteutkastet ut fra tilbakemeldinger - LOSE</a:t>
                      </a:r>
                      <a:endParaRPr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Økt 5: kl. 12.50 - 13.25: </a:t>
                      </a:r>
                      <a:endParaRPr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Sluttføre teksten, oppsummere dagen, levere fagartikkel</a:t>
                      </a:r>
                      <a:endParaRPr sz="1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9439EB12-2F66-4A4D-A101-CBD1667C3048}"/>
              </a:ext>
            </a:extLst>
          </p:cNvPr>
          <p:cNvSpPr txBox="1"/>
          <p:nvPr/>
        </p:nvSpPr>
        <p:spPr>
          <a:xfrm>
            <a:off x="1632860" y="820448"/>
            <a:ext cx="88392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FAGDAG I NORSK, VG1</a:t>
            </a: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Tema: Fagartikkel - samisk språk, historie og rettigheter - kildebruk</a:t>
            </a: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48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75;p32">
            <a:extLst>
              <a:ext uri="{FF2B5EF4-FFF2-40B4-BE49-F238E27FC236}">
                <a16:creationId xmlns:a16="http://schemas.microsoft.com/office/drawing/2014/main" id="{78D82291-7EC4-A940-9B85-3489F76FE4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98605" y="1235999"/>
            <a:ext cx="9144001" cy="4154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354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p18">
            <a:extLst>
              <a:ext uri="{FF2B5EF4-FFF2-40B4-BE49-F238E27FC236}">
                <a16:creationId xmlns:a16="http://schemas.microsoft.com/office/drawing/2014/main" id="{EEDAF72C-2895-6A45-9187-301E95EA5C52}"/>
              </a:ext>
            </a:extLst>
          </p:cNvPr>
          <p:cNvSpPr txBox="1">
            <a:spLocks/>
          </p:cNvSpPr>
          <p:nvPr/>
        </p:nvSpPr>
        <p:spPr>
          <a:xfrm>
            <a:off x="3537857" y="2355137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3" name="Google Shape;86;p18">
            <a:extLst>
              <a:ext uri="{FF2B5EF4-FFF2-40B4-BE49-F238E27FC236}">
                <a16:creationId xmlns:a16="http://schemas.microsoft.com/office/drawing/2014/main" id="{201565E6-A191-3340-AB6E-6C3C8AF59B8F}"/>
              </a:ext>
            </a:extLst>
          </p:cNvPr>
          <p:cNvSpPr txBox="1">
            <a:spLocks/>
          </p:cNvSpPr>
          <p:nvPr/>
        </p:nvSpPr>
        <p:spPr>
          <a:xfrm>
            <a:off x="4256315" y="2879061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4" name="Google Shape;86;p18">
            <a:extLst>
              <a:ext uri="{FF2B5EF4-FFF2-40B4-BE49-F238E27FC236}">
                <a16:creationId xmlns:a16="http://schemas.microsoft.com/office/drawing/2014/main" id="{9028C160-6181-254D-B8A5-D8D356A42B4A}"/>
              </a:ext>
            </a:extLst>
          </p:cNvPr>
          <p:cNvSpPr txBox="1">
            <a:spLocks/>
          </p:cNvSpPr>
          <p:nvPr/>
        </p:nvSpPr>
        <p:spPr>
          <a:xfrm>
            <a:off x="2862943" y="1843509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5" name="Google Shape;86;p18">
            <a:extLst>
              <a:ext uri="{FF2B5EF4-FFF2-40B4-BE49-F238E27FC236}">
                <a16:creationId xmlns:a16="http://schemas.microsoft.com/office/drawing/2014/main" id="{EAB9043F-6FAB-F447-8843-572F8EA2CD84}"/>
              </a:ext>
            </a:extLst>
          </p:cNvPr>
          <p:cNvSpPr txBox="1">
            <a:spLocks/>
          </p:cNvSpPr>
          <p:nvPr/>
        </p:nvSpPr>
        <p:spPr>
          <a:xfrm>
            <a:off x="2209800" y="1353652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6" name="Google Shape;86;p18">
            <a:extLst>
              <a:ext uri="{FF2B5EF4-FFF2-40B4-BE49-F238E27FC236}">
                <a16:creationId xmlns:a16="http://schemas.microsoft.com/office/drawing/2014/main" id="{7F16F8F7-2A21-F14A-9532-70987FF6379A}"/>
              </a:ext>
            </a:extLst>
          </p:cNvPr>
          <p:cNvSpPr txBox="1">
            <a:spLocks/>
          </p:cNvSpPr>
          <p:nvPr/>
        </p:nvSpPr>
        <p:spPr>
          <a:xfrm>
            <a:off x="1524000" y="874680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7" name="Google Shape;86;p18">
            <a:extLst>
              <a:ext uri="{FF2B5EF4-FFF2-40B4-BE49-F238E27FC236}">
                <a16:creationId xmlns:a16="http://schemas.microsoft.com/office/drawing/2014/main" id="{6DEB83CA-8607-3142-A621-0B9A40E1C1BB}"/>
              </a:ext>
            </a:extLst>
          </p:cNvPr>
          <p:cNvSpPr txBox="1">
            <a:spLocks/>
          </p:cNvSpPr>
          <p:nvPr/>
        </p:nvSpPr>
        <p:spPr>
          <a:xfrm>
            <a:off x="6955971" y="4871146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8" name="Google Shape;86;p18">
            <a:extLst>
              <a:ext uri="{FF2B5EF4-FFF2-40B4-BE49-F238E27FC236}">
                <a16:creationId xmlns:a16="http://schemas.microsoft.com/office/drawing/2014/main" id="{04FA9157-F987-244C-B33D-64994ABE13D0}"/>
              </a:ext>
            </a:extLst>
          </p:cNvPr>
          <p:cNvSpPr txBox="1">
            <a:spLocks/>
          </p:cNvSpPr>
          <p:nvPr/>
        </p:nvSpPr>
        <p:spPr>
          <a:xfrm>
            <a:off x="7674429" y="5395070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9" name="Google Shape;86;p18">
            <a:extLst>
              <a:ext uri="{FF2B5EF4-FFF2-40B4-BE49-F238E27FC236}">
                <a16:creationId xmlns:a16="http://schemas.microsoft.com/office/drawing/2014/main" id="{9B0A2A74-6289-6E4E-90C7-EA589C3BC13B}"/>
              </a:ext>
            </a:extLst>
          </p:cNvPr>
          <p:cNvSpPr txBox="1">
            <a:spLocks/>
          </p:cNvSpPr>
          <p:nvPr/>
        </p:nvSpPr>
        <p:spPr>
          <a:xfrm>
            <a:off x="6281057" y="4359518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10" name="Google Shape;86;p18">
            <a:extLst>
              <a:ext uri="{FF2B5EF4-FFF2-40B4-BE49-F238E27FC236}">
                <a16:creationId xmlns:a16="http://schemas.microsoft.com/office/drawing/2014/main" id="{37A18B1A-A78C-9144-ABD5-09C3BC9FC46B}"/>
              </a:ext>
            </a:extLst>
          </p:cNvPr>
          <p:cNvSpPr txBox="1">
            <a:spLocks/>
          </p:cNvSpPr>
          <p:nvPr/>
        </p:nvSpPr>
        <p:spPr>
          <a:xfrm>
            <a:off x="5627914" y="3869661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11" name="Google Shape;86;p18">
            <a:extLst>
              <a:ext uri="{FF2B5EF4-FFF2-40B4-BE49-F238E27FC236}">
                <a16:creationId xmlns:a16="http://schemas.microsoft.com/office/drawing/2014/main" id="{14358B7C-2023-024A-A11E-2F305CB52D23}"/>
              </a:ext>
            </a:extLst>
          </p:cNvPr>
          <p:cNvSpPr txBox="1">
            <a:spLocks/>
          </p:cNvSpPr>
          <p:nvPr/>
        </p:nvSpPr>
        <p:spPr>
          <a:xfrm>
            <a:off x="4942114" y="3390689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2644991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5;p34">
            <a:extLst>
              <a:ext uri="{FF2B5EF4-FFF2-40B4-BE49-F238E27FC236}">
                <a16:creationId xmlns:a16="http://schemas.microsoft.com/office/drawing/2014/main" id="{DF087EF7-B760-F04B-82E6-0517948D50B7}"/>
              </a:ext>
            </a:extLst>
          </p:cNvPr>
          <p:cNvSpPr txBox="1">
            <a:spLocks/>
          </p:cNvSpPr>
          <p:nvPr/>
        </p:nvSpPr>
        <p:spPr>
          <a:xfrm>
            <a:off x="1255918" y="2206839"/>
            <a:ext cx="9856030" cy="33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b-NO" sz="4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LOSE</a:t>
            </a:r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nb-NO" sz="2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L:</a:t>
            </a:r>
            <a:r>
              <a:rPr lang="nb-NO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legge til: opplysninger, flere ord, tekstbindere</a:t>
            </a:r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nb-NO" sz="2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O:</a:t>
            </a:r>
            <a:r>
              <a:rPr lang="nb-NO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omorganisere: flytte på avsnittsrekkefølge, flytte på ord innad i setningen</a:t>
            </a:r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nb-NO" sz="2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S:</a:t>
            </a:r>
            <a:r>
              <a:rPr lang="nb-NO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slette: ta bort overflødige ord, ta bort lite relevante poeng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nb-NO" sz="2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E:</a:t>
            </a:r>
            <a:r>
              <a:rPr lang="nb-NO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erstatte: bytte ut mindre presise ord med mer presise ord</a:t>
            </a:r>
          </a:p>
        </p:txBody>
      </p:sp>
      <p:pic>
        <p:nvPicPr>
          <p:cNvPr id="3" name="Google Shape;186;p34">
            <a:extLst>
              <a:ext uri="{FF2B5EF4-FFF2-40B4-BE49-F238E27FC236}">
                <a16:creationId xmlns:a16="http://schemas.microsoft.com/office/drawing/2014/main" id="{6449F412-CE99-A44A-B42C-1EACA977383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51409"/>
          <a:stretch/>
        </p:blipFill>
        <p:spPr>
          <a:xfrm>
            <a:off x="1547768" y="1014364"/>
            <a:ext cx="7658975" cy="82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759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p18">
            <a:extLst>
              <a:ext uri="{FF2B5EF4-FFF2-40B4-BE49-F238E27FC236}">
                <a16:creationId xmlns:a16="http://schemas.microsoft.com/office/drawing/2014/main" id="{EEDAF72C-2895-6A45-9187-301E95EA5C52}"/>
              </a:ext>
            </a:extLst>
          </p:cNvPr>
          <p:cNvSpPr txBox="1">
            <a:spLocks/>
          </p:cNvSpPr>
          <p:nvPr/>
        </p:nvSpPr>
        <p:spPr>
          <a:xfrm>
            <a:off x="3537857" y="2355137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3" name="Google Shape;86;p18">
            <a:extLst>
              <a:ext uri="{FF2B5EF4-FFF2-40B4-BE49-F238E27FC236}">
                <a16:creationId xmlns:a16="http://schemas.microsoft.com/office/drawing/2014/main" id="{201565E6-A191-3340-AB6E-6C3C8AF59B8F}"/>
              </a:ext>
            </a:extLst>
          </p:cNvPr>
          <p:cNvSpPr txBox="1">
            <a:spLocks/>
          </p:cNvSpPr>
          <p:nvPr/>
        </p:nvSpPr>
        <p:spPr>
          <a:xfrm>
            <a:off x="4256315" y="2879061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4" name="Google Shape;86;p18">
            <a:extLst>
              <a:ext uri="{FF2B5EF4-FFF2-40B4-BE49-F238E27FC236}">
                <a16:creationId xmlns:a16="http://schemas.microsoft.com/office/drawing/2014/main" id="{9028C160-6181-254D-B8A5-D8D356A42B4A}"/>
              </a:ext>
            </a:extLst>
          </p:cNvPr>
          <p:cNvSpPr txBox="1">
            <a:spLocks/>
          </p:cNvSpPr>
          <p:nvPr/>
        </p:nvSpPr>
        <p:spPr>
          <a:xfrm>
            <a:off x="2862943" y="1843509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5" name="Google Shape;86;p18">
            <a:extLst>
              <a:ext uri="{FF2B5EF4-FFF2-40B4-BE49-F238E27FC236}">
                <a16:creationId xmlns:a16="http://schemas.microsoft.com/office/drawing/2014/main" id="{EAB9043F-6FAB-F447-8843-572F8EA2CD84}"/>
              </a:ext>
            </a:extLst>
          </p:cNvPr>
          <p:cNvSpPr txBox="1">
            <a:spLocks/>
          </p:cNvSpPr>
          <p:nvPr/>
        </p:nvSpPr>
        <p:spPr>
          <a:xfrm>
            <a:off x="2209800" y="1353652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6" name="Google Shape;86;p18">
            <a:extLst>
              <a:ext uri="{FF2B5EF4-FFF2-40B4-BE49-F238E27FC236}">
                <a16:creationId xmlns:a16="http://schemas.microsoft.com/office/drawing/2014/main" id="{7F16F8F7-2A21-F14A-9532-70987FF6379A}"/>
              </a:ext>
            </a:extLst>
          </p:cNvPr>
          <p:cNvSpPr txBox="1">
            <a:spLocks/>
          </p:cNvSpPr>
          <p:nvPr/>
        </p:nvSpPr>
        <p:spPr>
          <a:xfrm>
            <a:off x="1524000" y="874680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7" name="Google Shape;86;p18">
            <a:extLst>
              <a:ext uri="{FF2B5EF4-FFF2-40B4-BE49-F238E27FC236}">
                <a16:creationId xmlns:a16="http://schemas.microsoft.com/office/drawing/2014/main" id="{6DEB83CA-8607-3142-A621-0B9A40E1C1BB}"/>
              </a:ext>
            </a:extLst>
          </p:cNvPr>
          <p:cNvSpPr txBox="1">
            <a:spLocks/>
          </p:cNvSpPr>
          <p:nvPr/>
        </p:nvSpPr>
        <p:spPr>
          <a:xfrm>
            <a:off x="6955971" y="4871146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8" name="Google Shape;86;p18">
            <a:extLst>
              <a:ext uri="{FF2B5EF4-FFF2-40B4-BE49-F238E27FC236}">
                <a16:creationId xmlns:a16="http://schemas.microsoft.com/office/drawing/2014/main" id="{04FA9157-F987-244C-B33D-64994ABE13D0}"/>
              </a:ext>
            </a:extLst>
          </p:cNvPr>
          <p:cNvSpPr txBox="1">
            <a:spLocks/>
          </p:cNvSpPr>
          <p:nvPr/>
        </p:nvSpPr>
        <p:spPr>
          <a:xfrm>
            <a:off x="7674429" y="5395070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9" name="Google Shape;86;p18">
            <a:extLst>
              <a:ext uri="{FF2B5EF4-FFF2-40B4-BE49-F238E27FC236}">
                <a16:creationId xmlns:a16="http://schemas.microsoft.com/office/drawing/2014/main" id="{9B0A2A74-6289-6E4E-90C7-EA589C3BC13B}"/>
              </a:ext>
            </a:extLst>
          </p:cNvPr>
          <p:cNvSpPr txBox="1">
            <a:spLocks/>
          </p:cNvSpPr>
          <p:nvPr/>
        </p:nvSpPr>
        <p:spPr>
          <a:xfrm>
            <a:off x="6281057" y="4359518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10" name="Google Shape;86;p18">
            <a:extLst>
              <a:ext uri="{FF2B5EF4-FFF2-40B4-BE49-F238E27FC236}">
                <a16:creationId xmlns:a16="http://schemas.microsoft.com/office/drawing/2014/main" id="{37A18B1A-A78C-9144-ABD5-09C3BC9FC46B}"/>
              </a:ext>
            </a:extLst>
          </p:cNvPr>
          <p:cNvSpPr txBox="1">
            <a:spLocks/>
          </p:cNvSpPr>
          <p:nvPr/>
        </p:nvSpPr>
        <p:spPr>
          <a:xfrm>
            <a:off x="5627914" y="3869661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  <p:sp>
        <p:nvSpPr>
          <p:cNvPr id="11" name="Google Shape;86;p18">
            <a:extLst>
              <a:ext uri="{FF2B5EF4-FFF2-40B4-BE49-F238E27FC236}">
                <a16:creationId xmlns:a16="http://schemas.microsoft.com/office/drawing/2014/main" id="{14358B7C-2023-024A-A11E-2F305CB52D23}"/>
              </a:ext>
            </a:extLst>
          </p:cNvPr>
          <p:cNvSpPr txBox="1">
            <a:spLocks/>
          </p:cNvSpPr>
          <p:nvPr/>
        </p:nvSpPr>
        <p:spPr>
          <a:xfrm>
            <a:off x="4942114" y="3390689"/>
            <a:ext cx="7532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3961195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6;p36">
            <a:extLst>
              <a:ext uri="{FF2B5EF4-FFF2-40B4-BE49-F238E27FC236}">
                <a16:creationId xmlns:a16="http://schemas.microsoft.com/office/drawing/2014/main" id="{9313187E-941B-EB4E-AB02-C2F723FDC6BA}"/>
              </a:ext>
            </a:extLst>
          </p:cNvPr>
          <p:cNvSpPr txBox="1">
            <a:spLocks/>
          </p:cNvSpPr>
          <p:nvPr/>
        </p:nvSpPr>
        <p:spPr>
          <a:xfrm>
            <a:off x="1245979" y="58550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Sluttføring av teksten</a:t>
            </a:r>
          </a:p>
        </p:txBody>
      </p:sp>
      <p:sp>
        <p:nvSpPr>
          <p:cNvPr id="3" name="Google Shape;197;p36">
            <a:extLst>
              <a:ext uri="{FF2B5EF4-FFF2-40B4-BE49-F238E27FC236}">
                <a16:creationId xmlns:a16="http://schemas.microsoft.com/office/drawing/2014/main" id="{CC6E3477-E2CE-FC43-A2F7-11FB94FEE721}"/>
              </a:ext>
            </a:extLst>
          </p:cNvPr>
          <p:cNvSpPr txBox="1">
            <a:spLocks/>
          </p:cNvSpPr>
          <p:nvPr/>
        </p:nvSpPr>
        <p:spPr>
          <a:xfrm>
            <a:off x="1245979" y="1375534"/>
            <a:ext cx="3817500" cy="38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b-NO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 du</a:t>
            </a:r>
          </a:p>
          <a:p>
            <a:pPr marL="457200" indent="-355600">
              <a:lnSpc>
                <a:spcPct val="100000"/>
              </a:lnSpc>
              <a:spcBef>
                <a:spcPts val="160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-"/>
            </a:pPr>
            <a:r>
              <a:rPr lang="nb-NO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passende overskrift?</a:t>
            </a:r>
          </a:p>
          <a:p>
            <a:pPr marL="457200" indent="-3556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-"/>
            </a:pPr>
            <a:r>
              <a:rPr lang="nb-NO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tydelig innledning?</a:t>
            </a:r>
          </a:p>
          <a:p>
            <a:pPr marL="457200" indent="-3556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-"/>
            </a:pPr>
            <a:r>
              <a:rPr lang="nb-NO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korrekt markerte avsnitt?</a:t>
            </a:r>
          </a:p>
          <a:p>
            <a:pPr marL="457200" indent="-3556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-"/>
            </a:pPr>
            <a:r>
              <a:rPr lang="nb-NO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presise temasetninger?</a:t>
            </a:r>
          </a:p>
          <a:p>
            <a:pPr marL="457200" indent="-3556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-"/>
            </a:pPr>
            <a:r>
              <a:rPr lang="nb-NO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brukt sitat og parafrase underveis i teksten?</a:t>
            </a:r>
          </a:p>
          <a:p>
            <a:pPr marL="457200" indent="-3556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-"/>
            </a:pPr>
            <a:r>
              <a:rPr lang="nb-NO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oppsummerende avslutning?</a:t>
            </a:r>
          </a:p>
          <a:p>
            <a:pPr marL="457200" indent="-3556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-"/>
            </a:pPr>
            <a:r>
              <a:rPr lang="nb-NO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korrekt førte kilder?</a:t>
            </a:r>
          </a:p>
        </p:txBody>
      </p:sp>
      <p:sp>
        <p:nvSpPr>
          <p:cNvPr id="4" name="Google Shape;198;p36">
            <a:extLst>
              <a:ext uri="{FF2B5EF4-FFF2-40B4-BE49-F238E27FC236}">
                <a16:creationId xmlns:a16="http://schemas.microsoft.com/office/drawing/2014/main" id="{DE2188DB-7249-594C-8E3D-4415CD8FB6AD}"/>
              </a:ext>
            </a:extLst>
          </p:cNvPr>
          <p:cNvSpPr txBox="1">
            <a:spLocks/>
          </p:cNvSpPr>
          <p:nvPr/>
        </p:nvSpPr>
        <p:spPr>
          <a:xfrm>
            <a:off x="5690654" y="1375534"/>
            <a:ext cx="4190400" cy="30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b-NO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 du</a:t>
            </a:r>
          </a:p>
          <a:p>
            <a:pPr marL="457200" indent="-355600">
              <a:spcBef>
                <a:spcPts val="160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-"/>
            </a:pPr>
            <a:r>
              <a:rPr lang="nb-NO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fjernet </a:t>
            </a:r>
            <a:r>
              <a:rPr lang="nb-NO" sz="2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skriveramma</a:t>
            </a:r>
            <a:r>
              <a:rPr lang="nb-NO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457200" indent="-355600"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-"/>
            </a:pPr>
            <a:r>
              <a:rPr lang="nb-NO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brukt skriftstørrelse 12?</a:t>
            </a:r>
          </a:p>
          <a:p>
            <a:pPr marL="457200" indent="-355600"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-"/>
            </a:pPr>
            <a:r>
              <a:rPr lang="nb-NO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brukt Times New Roman?</a:t>
            </a:r>
          </a:p>
          <a:p>
            <a:pPr marL="457200" indent="-355600"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-"/>
            </a:pPr>
            <a:r>
              <a:rPr lang="nb-NO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brukt linjeavstand halvannen?</a:t>
            </a:r>
          </a:p>
          <a:p>
            <a:pPr marL="457200" indent="-355600"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-"/>
            </a:pPr>
            <a:r>
              <a:rPr lang="nb-NO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brukt venstrejustert marg?</a:t>
            </a:r>
          </a:p>
          <a:p>
            <a:pPr marL="457200" indent="-355600"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-"/>
            </a:pPr>
            <a:r>
              <a:rPr lang="nb-NO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skrevet navn og dato i dokumentet?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nb-NO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Google Shape;199;p36">
            <a:extLst>
              <a:ext uri="{FF2B5EF4-FFF2-40B4-BE49-F238E27FC236}">
                <a16:creationId xmlns:a16="http://schemas.microsoft.com/office/drawing/2014/main" id="{89FEE86C-009D-D743-B91E-0F9108BAD973}"/>
              </a:ext>
            </a:extLst>
          </p:cNvPr>
          <p:cNvSpPr txBox="1"/>
          <p:nvPr/>
        </p:nvSpPr>
        <p:spPr>
          <a:xfrm>
            <a:off x="5506279" y="4791934"/>
            <a:ext cx="457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8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 kan du laste ned som PDF og levere.</a:t>
            </a: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9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4;p37">
            <a:extLst>
              <a:ext uri="{FF2B5EF4-FFF2-40B4-BE49-F238E27FC236}">
                <a16:creationId xmlns:a16="http://schemas.microsoft.com/office/drawing/2014/main" id="{5D915EDD-D277-6242-A9AB-A572DC1F61A9}"/>
              </a:ext>
            </a:extLst>
          </p:cNvPr>
          <p:cNvSpPr txBox="1">
            <a:spLocks/>
          </p:cNvSpPr>
          <p:nvPr/>
        </p:nvSpPr>
        <p:spPr>
          <a:xfrm>
            <a:off x="1305613" y="68356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 har  </a:t>
            </a:r>
          </a:p>
        </p:txBody>
      </p:sp>
      <p:sp>
        <p:nvSpPr>
          <p:cNvPr id="3" name="Google Shape;205;p37">
            <a:extLst>
              <a:ext uri="{FF2B5EF4-FFF2-40B4-BE49-F238E27FC236}">
                <a16:creationId xmlns:a16="http://schemas.microsoft.com/office/drawing/2014/main" id="{2CB5E9C8-D176-CB4C-B0EC-7EC091007BD9}"/>
              </a:ext>
            </a:extLst>
          </p:cNvPr>
          <p:cNvSpPr txBox="1">
            <a:spLocks/>
          </p:cNvSpPr>
          <p:nvPr/>
        </p:nvSpPr>
        <p:spPr>
          <a:xfrm>
            <a:off x="1305613" y="1391014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nb-NO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355600">
              <a:spcBef>
                <a:spcPts val="160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-"/>
            </a:pPr>
            <a:r>
              <a:rPr lang="nb-NO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lært mer om samiske språk, samisk historie og samiske folkeslag sine rettigheter som urfolk</a:t>
            </a:r>
            <a:br>
              <a:rPr lang="nb-NO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b-NO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355600"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-"/>
            </a:pPr>
            <a:r>
              <a:rPr lang="nb-NO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avkodet oppgaven og planlagt en fagtekst</a:t>
            </a:r>
            <a:br>
              <a:rPr lang="nb-NO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b-NO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355600"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-"/>
            </a:pPr>
            <a:r>
              <a:rPr lang="nb-NO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brukt kilder i teksten</a:t>
            </a:r>
            <a:br>
              <a:rPr lang="nb-NO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b-NO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355600"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-"/>
            </a:pPr>
            <a:r>
              <a:rPr lang="nb-NO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skrevet en informativ fagartikkel </a:t>
            </a:r>
          </a:p>
        </p:txBody>
      </p:sp>
      <p:pic>
        <p:nvPicPr>
          <p:cNvPr id="4" name="Google Shape;206;p37">
            <a:extLst>
              <a:ext uri="{FF2B5EF4-FFF2-40B4-BE49-F238E27FC236}">
                <a16:creationId xmlns:a16="http://schemas.microsoft.com/office/drawing/2014/main" id="{8CD9E937-F604-354A-9CCA-B655C8BCC68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1411" y="3429000"/>
            <a:ext cx="3201948" cy="1957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32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9EFCC-9997-614D-A648-CA853D1DEE00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sz="6700" b="1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Sàpmi</a:t>
            </a:r>
            <a:br>
              <a:rPr lang="nb-NO"/>
            </a:br>
            <a:br>
              <a:rPr lang="nb-NO"/>
            </a:br>
            <a:r>
              <a:rPr lang="nb-NO" sz="5400"/>
              <a:t>Språk, historie og rettigheter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397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p16">
            <a:extLst>
              <a:ext uri="{FF2B5EF4-FFF2-40B4-BE49-F238E27FC236}">
                <a16:creationId xmlns:a16="http://schemas.microsoft.com/office/drawing/2014/main" id="{4ACC17F3-79CC-DF4E-A346-21FAADC78292}"/>
              </a:ext>
            </a:extLst>
          </p:cNvPr>
          <p:cNvSpPr txBox="1">
            <a:spLocks/>
          </p:cNvSpPr>
          <p:nvPr/>
        </p:nvSpPr>
        <p:spPr>
          <a:xfrm>
            <a:off x="1269585" y="2702018"/>
            <a:ext cx="9648785" cy="21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b-NO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Fagartikkel - </a:t>
            </a:r>
            <a:r>
              <a:rPr lang="nb-NO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femavsnittsmetoden</a:t>
            </a:r>
            <a:r>
              <a:rPr lang="nb-NO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-&gt; vurderes underveis</a:t>
            </a:r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</a:pPr>
            <a:br>
              <a:rPr lang="nb-NO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Å greie ut om/ å gjøre rede for /drøfte - hva betyr dette?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br>
              <a:rPr lang="nb-NO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Norskfaglig tema: samiske språk, fornorskingspolitikk, urfolks rettigheter</a:t>
            </a:r>
          </a:p>
        </p:txBody>
      </p:sp>
      <p:pic>
        <p:nvPicPr>
          <p:cNvPr id="3" name="Google Shape;71;p16">
            <a:extLst>
              <a:ext uri="{FF2B5EF4-FFF2-40B4-BE49-F238E27FC236}">
                <a16:creationId xmlns:a16="http://schemas.microsoft.com/office/drawing/2014/main" id="{5CD308BF-5853-C346-BD09-1DAF9F42D9A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13936" y="1241380"/>
            <a:ext cx="7591175" cy="88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90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0615711-F6F9-6341-8C06-1EE81FD4D017}"/>
              </a:ext>
            </a:extLst>
          </p:cNvPr>
          <p:cNvSpPr/>
          <p:nvPr/>
        </p:nvSpPr>
        <p:spPr>
          <a:xfrm>
            <a:off x="348342" y="1970539"/>
            <a:ext cx="11201399" cy="562156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lvl="0">
              <a:lnSpc>
                <a:spcPct val="150000"/>
              </a:lnSpc>
            </a:pPr>
            <a:r>
              <a:rPr lang="nb-NO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Skriv en </a:t>
            </a:r>
            <a:r>
              <a:rPr lang="nb-NO" sz="3200" dirty="0">
                <a:solidFill>
                  <a:srgbClr val="000000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informativ fagartikkel </a:t>
            </a:r>
            <a:r>
              <a:rPr lang="nb-NO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 du </a:t>
            </a:r>
            <a:r>
              <a:rPr lang="nb-NO" sz="3200" dirty="0">
                <a:solidFill>
                  <a:srgbClr val="000000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gjør greie for utbredelsen av de samiske språkene</a:t>
            </a:r>
            <a:r>
              <a:rPr lang="nb-NO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Du skal bruke læreboka og minst to andre kilder i teksten din. Fagartikkelen skal </a:t>
            </a:r>
            <a:r>
              <a:rPr lang="nb-NO" sz="3200" dirty="0">
                <a:solidFill>
                  <a:srgbClr val="000000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brukes</a:t>
            </a:r>
            <a:r>
              <a:rPr lang="nb-NO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som utgangspunkt for muntlige presentasjoner i neste uke.</a:t>
            </a:r>
          </a:p>
          <a:p>
            <a:pPr marL="457200" lvl="0">
              <a:lnSpc>
                <a:spcPct val="150000"/>
              </a:lnSpc>
              <a:spcBef>
                <a:spcPts val="1600"/>
              </a:spcBef>
            </a:pPr>
            <a:endParaRPr lang="nb-NO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150000"/>
              </a:lnSpc>
              <a:spcBef>
                <a:spcPts val="1600"/>
              </a:spcBef>
            </a:pPr>
            <a:endParaRPr lang="nb-NO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>
              <a:lnSpc>
                <a:spcPct val="150000"/>
              </a:lnSpc>
              <a:spcBef>
                <a:spcPts val="1600"/>
              </a:spcBef>
            </a:pPr>
            <a:endParaRPr lang="nb-NO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</a:pPr>
            <a:endParaRPr lang="nb-NO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Google Shape;76;p17">
            <a:extLst>
              <a:ext uri="{FF2B5EF4-FFF2-40B4-BE49-F238E27FC236}">
                <a16:creationId xmlns:a16="http://schemas.microsoft.com/office/drawing/2014/main" id="{6096FA29-D578-1D47-8F17-392F8A7DB9C3}"/>
              </a:ext>
            </a:extLst>
          </p:cNvPr>
          <p:cNvSpPr txBox="1">
            <a:spLocks/>
          </p:cNvSpPr>
          <p:nvPr/>
        </p:nvSpPr>
        <p:spPr>
          <a:xfrm>
            <a:off x="812443" y="90874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Avkoding av skriveoppgaven</a:t>
            </a:r>
          </a:p>
        </p:txBody>
      </p:sp>
    </p:spTree>
    <p:extLst>
      <p:ext uri="{BB962C8B-B14F-4D97-AF65-F5344CB8AC3E}">
        <p14:creationId xmlns:p14="http://schemas.microsoft.com/office/powerpoint/2010/main" val="1036752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p18">
            <a:extLst>
              <a:ext uri="{FF2B5EF4-FFF2-40B4-BE49-F238E27FC236}">
                <a16:creationId xmlns:a16="http://schemas.microsoft.com/office/drawing/2014/main" id="{D3988227-135F-7E4E-B221-4F20EDEA7B2A}"/>
              </a:ext>
            </a:extLst>
          </p:cNvPr>
          <p:cNvSpPr txBox="1">
            <a:spLocks/>
          </p:cNvSpPr>
          <p:nvPr/>
        </p:nvSpPr>
        <p:spPr>
          <a:xfrm>
            <a:off x="855985" y="908747"/>
            <a:ext cx="961607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Avkod oppgaven i makkergruppa</a:t>
            </a:r>
          </a:p>
        </p:txBody>
      </p:sp>
      <p:sp>
        <p:nvSpPr>
          <p:cNvPr id="3" name="Google Shape;87;p18">
            <a:extLst>
              <a:ext uri="{FF2B5EF4-FFF2-40B4-BE49-F238E27FC236}">
                <a16:creationId xmlns:a16="http://schemas.microsoft.com/office/drawing/2014/main" id="{2D59E8E3-525E-9F46-9AB2-D0BD1A2A04E7}"/>
              </a:ext>
            </a:extLst>
          </p:cNvPr>
          <p:cNvSpPr txBox="1">
            <a:spLocks/>
          </p:cNvSpPr>
          <p:nvPr/>
        </p:nvSpPr>
        <p:spPr>
          <a:xfrm>
            <a:off x="855984" y="1483427"/>
            <a:ext cx="9735815" cy="41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nb-NO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Skriv en informativ fagartikkel der du gjør greie for myndighetenes fornorskingspolitikk. Du skal bruke læreboka og minst to andre kilder i teksten din. Fagartikkelen skal brukes som utgangspunkt for muntlige presentasjoner i neste uke.</a:t>
            </a:r>
          </a:p>
        </p:txBody>
      </p:sp>
    </p:spTree>
    <p:extLst>
      <p:ext uri="{BB962C8B-B14F-4D97-AF65-F5344CB8AC3E}">
        <p14:creationId xmlns:p14="http://schemas.microsoft.com/office/powerpoint/2010/main" val="85794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p18">
            <a:extLst>
              <a:ext uri="{FF2B5EF4-FFF2-40B4-BE49-F238E27FC236}">
                <a16:creationId xmlns:a16="http://schemas.microsoft.com/office/drawing/2014/main" id="{39107EB1-E9DE-4F40-BCB3-EF5EAB79EDEF}"/>
              </a:ext>
            </a:extLst>
          </p:cNvPr>
          <p:cNvSpPr txBox="1">
            <a:spLocks/>
          </p:cNvSpPr>
          <p:nvPr/>
        </p:nvSpPr>
        <p:spPr>
          <a:xfrm>
            <a:off x="855985" y="908747"/>
            <a:ext cx="961607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Avkod oppgaven i makkerpar</a:t>
            </a:r>
          </a:p>
        </p:txBody>
      </p:sp>
      <p:sp>
        <p:nvSpPr>
          <p:cNvPr id="3" name="Google Shape;87;p18">
            <a:extLst>
              <a:ext uri="{FF2B5EF4-FFF2-40B4-BE49-F238E27FC236}">
                <a16:creationId xmlns:a16="http://schemas.microsoft.com/office/drawing/2014/main" id="{F21ACFB0-44EE-F94A-BB69-BD43773DA4F4}"/>
              </a:ext>
            </a:extLst>
          </p:cNvPr>
          <p:cNvSpPr txBox="1">
            <a:spLocks/>
          </p:cNvSpPr>
          <p:nvPr/>
        </p:nvSpPr>
        <p:spPr>
          <a:xfrm>
            <a:off x="855984" y="1483427"/>
            <a:ext cx="9735815" cy="41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nb-NO" dirty="0">
              <a:solidFill>
                <a:srgbClr val="000000"/>
              </a:solidFill>
            </a:endParaRPr>
          </a:p>
          <a:p>
            <a:pPr marL="457200" lvl="0" indent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nb-NO" dirty="0">
                <a:solidFill>
                  <a:srgbClr val="000000"/>
                </a:solidFill>
              </a:rPr>
              <a:t>Skriv en informativ fagartikkel der du gjør greie for de språklige rettighetene samene har som urfolk. Du skal bruke læreboka og minst to andre kilder i teksten din. Fagartikkelen skal brukes som utgangspunkt for muntlige presentasjoner i neste uke.</a:t>
            </a:r>
          </a:p>
        </p:txBody>
      </p:sp>
    </p:spTree>
    <p:extLst>
      <p:ext uri="{BB962C8B-B14F-4D97-AF65-F5344CB8AC3E}">
        <p14:creationId xmlns:p14="http://schemas.microsoft.com/office/powerpoint/2010/main" val="405909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p18">
            <a:extLst>
              <a:ext uri="{FF2B5EF4-FFF2-40B4-BE49-F238E27FC236}">
                <a16:creationId xmlns:a16="http://schemas.microsoft.com/office/drawing/2014/main" id="{2346D17A-6E97-7E47-BC63-254D61B2FE1A}"/>
              </a:ext>
            </a:extLst>
          </p:cNvPr>
          <p:cNvSpPr txBox="1">
            <a:spLocks/>
          </p:cNvSpPr>
          <p:nvPr/>
        </p:nvSpPr>
        <p:spPr>
          <a:xfrm>
            <a:off x="855985" y="908747"/>
            <a:ext cx="961607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Velg en av oppgave</a:t>
            </a:r>
          </a:p>
        </p:txBody>
      </p:sp>
      <p:sp>
        <p:nvSpPr>
          <p:cNvPr id="3" name="Google Shape;87;p18">
            <a:extLst>
              <a:ext uri="{FF2B5EF4-FFF2-40B4-BE49-F238E27FC236}">
                <a16:creationId xmlns:a16="http://schemas.microsoft.com/office/drawing/2014/main" id="{803F9B23-52FB-0745-B43B-BA0AE295FB50}"/>
              </a:ext>
            </a:extLst>
          </p:cNvPr>
          <p:cNvSpPr txBox="1">
            <a:spLocks/>
          </p:cNvSpPr>
          <p:nvPr/>
        </p:nvSpPr>
        <p:spPr>
          <a:xfrm>
            <a:off x="855984" y="1483427"/>
            <a:ext cx="9735815" cy="41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457200">
              <a:spcBef>
                <a:spcPts val="0"/>
              </a:spcBef>
              <a:buNone/>
            </a:pPr>
            <a:endParaRPr lang="nb-NO" dirty="0">
              <a:solidFill>
                <a:srgbClr val="000000"/>
              </a:solidFill>
            </a:endParaRPr>
          </a:p>
          <a:p>
            <a:pPr marL="0" lvl="0" indent="457200">
              <a:spcBef>
                <a:spcPts val="0"/>
              </a:spcBef>
              <a:buNone/>
            </a:pPr>
            <a:r>
              <a:rPr lang="nb-NO" dirty="0">
                <a:solidFill>
                  <a:srgbClr val="000000"/>
                </a:solidFill>
              </a:rPr>
              <a:t>Skriv en informativ fagartikkel der du gjør greie for </a:t>
            </a:r>
          </a:p>
          <a:p>
            <a:pPr marL="914400" lvl="1" indent="-355600">
              <a:spcBef>
                <a:spcPts val="1600"/>
              </a:spcBef>
              <a:buClr>
                <a:srgbClr val="000000"/>
              </a:buClr>
              <a:buSzPts val="2000"/>
              <a:buAutoNum type="arabicPeriod"/>
            </a:pPr>
            <a:r>
              <a:rPr lang="nb-NO" dirty="0">
                <a:solidFill>
                  <a:srgbClr val="000000"/>
                </a:solidFill>
              </a:rPr>
              <a:t>utbredelsen av de samiske språkene</a:t>
            </a:r>
          </a:p>
          <a:p>
            <a:pPr marL="914400" lvl="1" indent="-355600">
              <a:spcBef>
                <a:spcPts val="0"/>
              </a:spcBef>
              <a:buClr>
                <a:srgbClr val="000000"/>
              </a:buClr>
              <a:buSzPts val="2000"/>
              <a:buAutoNum type="arabicPeriod"/>
            </a:pPr>
            <a:r>
              <a:rPr lang="nb-NO" dirty="0">
                <a:solidFill>
                  <a:srgbClr val="000000"/>
                </a:solidFill>
              </a:rPr>
              <a:t>myndighetenes fornorskingspolitikk</a:t>
            </a:r>
          </a:p>
          <a:p>
            <a:pPr marL="914400" lvl="1" indent="-355600">
              <a:spcBef>
                <a:spcPts val="0"/>
              </a:spcBef>
              <a:buClr>
                <a:srgbClr val="000000"/>
              </a:buClr>
              <a:buSzPts val="2000"/>
              <a:buAutoNum type="arabicPeriod"/>
            </a:pPr>
            <a:r>
              <a:rPr lang="nb-NO" dirty="0">
                <a:solidFill>
                  <a:srgbClr val="000000"/>
                </a:solidFill>
              </a:rPr>
              <a:t>de språklige rettighetene samene har som urfolk.</a:t>
            </a:r>
          </a:p>
          <a:p>
            <a:pPr marL="0" lvl="0" indent="0">
              <a:spcBef>
                <a:spcPts val="1600"/>
              </a:spcBef>
              <a:buNone/>
            </a:pPr>
            <a:endParaRPr lang="nb-NO" sz="2000" dirty="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buNone/>
            </a:pPr>
            <a:r>
              <a:rPr lang="nb-NO" dirty="0">
                <a:solidFill>
                  <a:srgbClr val="000000"/>
                </a:solidFill>
              </a:rPr>
              <a:t>Du skal bruke læreboka og minst to andre kilder i teksten din. 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nb-NO" dirty="0">
                <a:solidFill>
                  <a:srgbClr val="000000"/>
                </a:solidFill>
              </a:rPr>
              <a:t>Fagartikkelen skal brukes som utgangspunkt for muntlige presentasjoner i neste uke.</a:t>
            </a:r>
          </a:p>
        </p:txBody>
      </p:sp>
    </p:spTree>
    <p:extLst>
      <p:ext uri="{BB962C8B-B14F-4D97-AF65-F5344CB8AC3E}">
        <p14:creationId xmlns:p14="http://schemas.microsoft.com/office/powerpoint/2010/main" val="2332855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104D5-7A12-BC46-BF78-B92BEDDA71ED}"/>
              </a:ext>
            </a:extLst>
          </p:cNvPr>
          <p:cNvSpPr txBox="1">
            <a:spLocks/>
          </p:cNvSpPr>
          <p:nvPr/>
        </p:nvSpPr>
        <p:spPr>
          <a:xfrm>
            <a:off x="693349" y="365125"/>
            <a:ext cx="1083171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o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 i gang - 10 minutter</a:t>
            </a:r>
            <a:endParaRPr lang="nb-NO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2841E4-938C-BC4A-A231-AB9B7B02CFA5}"/>
              </a:ext>
            </a:extLst>
          </p:cNvPr>
          <p:cNvSpPr txBox="1">
            <a:spLocks/>
          </p:cNvSpPr>
          <p:nvPr/>
        </p:nvSpPr>
        <p:spPr>
          <a:xfrm>
            <a:off x="693347" y="1825625"/>
            <a:ext cx="524572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55600">
              <a:spcBef>
                <a:spcPts val="160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-"/>
            </a:pPr>
            <a:r>
              <a:rPr lang="nb-NO">
                <a:solidFill>
                  <a:srgbClr val="000000"/>
                </a:solidFill>
              </a:rPr>
              <a:t>lage tankekart?</a:t>
            </a:r>
            <a:br>
              <a:rPr lang="nb-NO">
                <a:solidFill>
                  <a:srgbClr val="000000"/>
                </a:solidFill>
              </a:rPr>
            </a:br>
            <a:endParaRPr lang="nb-NO">
              <a:solidFill>
                <a:srgbClr val="000000"/>
              </a:solidFill>
            </a:endParaRPr>
          </a:p>
          <a:p>
            <a:pPr marL="457200" indent="-355600"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-"/>
            </a:pPr>
            <a:r>
              <a:rPr lang="nb-NO">
                <a:solidFill>
                  <a:srgbClr val="000000"/>
                </a:solidFill>
              </a:rPr>
              <a:t>skrive stikkord fra kildene?</a:t>
            </a:r>
            <a:br>
              <a:rPr lang="nb-NO">
                <a:solidFill>
                  <a:srgbClr val="000000"/>
                </a:solidFill>
              </a:rPr>
            </a:br>
            <a:endParaRPr lang="nb-NO">
              <a:solidFill>
                <a:srgbClr val="000000"/>
              </a:solidFill>
            </a:endParaRPr>
          </a:p>
          <a:p>
            <a:pPr marL="457200" indent="-355600"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-"/>
            </a:pPr>
            <a:r>
              <a:rPr lang="nb-NO">
                <a:solidFill>
                  <a:srgbClr val="000000"/>
                </a:solidFill>
              </a:rPr>
              <a:t>ordne i disposisjon?</a:t>
            </a:r>
            <a:br>
              <a:rPr lang="nb-NO">
                <a:solidFill>
                  <a:srgbClr val="000000"/>
                </a:solidFill>
              </a:rPr>
            </a:br>
            <a:endParaRPr lang="nb-NO">
              <a:solidFill>
                <a:srgbClr val="000000"/>
              </a:solidFill>
            </a:endParaRPr>
          </a:p>
          <a:p>
            <a:pPr marL="457200" indent="-355600"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-"/>
            </a:pPr>
            <a:r>
              <a:rPr lang="nb-NO">
                <a:solidFill>
                  <a:srgbClr val="000000"/>
                </a:solidFill>
              </a:rPr>
              <a:t>lag skriveramme? </a:t>
            </a:r>
            <a:br>
              <a:rPr lang="nb-NO">
                <a:solidFill>
                  <a:srgbClr val="000000"/>
                </a:solidFill>
              </a:rPr>
            </a:br>
            <a:endParaRPr lang="nb-NO">
              <a:solidFill>
                <a:srgbClr val="000000"/>
              </a:solidFill>
            </a:endParaRPr>
          </a:p>
          <a:p>
            <a:pPr marL="457200" indent="-355600"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-"/>
            </a:pPr>
            <a:r>
              <a:rPr lang="nb-NO">
                <a:solidFill>
                  <a:srgbClr val="000000"/>
                </a:solidFill>
              </a:rPr>
              <a:t>tenkeskrive?</a:t>
            </a:r>
          </a:p>
          <a:p>
            <a:endParaRPr lang="nb-NO" dirty="0"/>
          </a:p>
        </p:txBody>
      </p:sp>
      <p:pic>
        <p:nvPicPr>
          <p:cNvPr id="4" name="Google Shape;106;p21">
            <a:extLst>
              <a:ext uri="{FF2B5EF4-FFF2-40B4-BE49-F238E27FC236}">
                <a16:creationId xmlns:a16="http://schemas.microsoft.com/office/drawing/2014/main" id="{79A7CC19-800D-C141-BD41-25731DB4043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25646" y="1751846"/>
            <a:ext cx="2956100" cy="221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7;p21">
            <a:extLst>
              <a:ext uri="{FF2B5EF4-FFF2-40B4-BE49-F238E27FC236}">
                <a16:creationId xmlns:a16="http://schemas.microsoft.com/office/drawing/2014/main" id="{5D08FBC8-60ED-834B-AA65-F785A9B21DF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5032" y="3679488"/>
            <a:ext cx="1735122" cy="221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8;p21">
            <a:extLst>
              <a:ext uri="{FF2B5EF4-FFF2-40B4-BE49-F238E27FC236}">
                <a16:creationId xmlns:a16="http://schemas.microsoft.com/office/drawing/2014/main" id="{9BD9AEDF-10E4-DE43-A8BF-96F78EFB85E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1537" r="43239"/>
          <a:stretch/>
        </p:blipFill>
        <p:spPr>
          <a:xfrm>
            <a:off x="9215171" y="4231805"/>
            <a:ext cx="2175701" cy="1682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870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763</Words>
  <Application>Microsoft Macintosh PowerPoint</Application>
  <PresentationFormat>Widescreen</PresentationFormat>
  <Paragraphs>155</Paragraphs>
  <Slides>25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Open Sans</vt:lpstr>
      <vt:lpstr>Open Sans Condensed</vt:lpstr>
      <vt:lpstr>Open Sans ExtraBold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Esben Krogstad Kamstrup</dc:creator>
  <cp:lastModifiedBy>Esben Krogstad Kamstrup</cp:lastModifiedBy>
  <cp:revision>5</cp:revision>
  <dcterms:created xsi:type="dcterms:W3CDTF">2020-09-09T18:43:30Z</dcterms:created>
  <dcterms:modified xsi:type="dcterms:W3CDTF">2021-02-05T16:31:19Z</dcterms:modified>
</cp:coreProperties>
</file>